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E6093"/>
    <a:srgbClr val="409349"/>
    <a:srgbClr val="A5DBF7"/>
    <a:srgbClr val="24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705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D2734-CCE8-4827-A4F5-8150B7251BAA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256B7-9632-4B9C-9925-2D570212E0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82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02117-3578-44CA-B143-FA7F3CC2A0EC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6" y="4387851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87C45-AA19-4C0D-9ECE-73222FD17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3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7C45-AA19-4C0D-9ECE-73222FD174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0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793E-87D5-4A49-814F-DADF08EC0A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1319-4390-425B-AACC-0E6FA1FCA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3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793E-87D5-4A49-814F-DADF08EC0A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1319-4390-425B-AACC-0E6FA1FCA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0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793E-87D5-4A49-814F-DADF08EC0A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1319-4390-425B-AACC-0E6FA1FCA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5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793E-87D5-4A49-814F-DADF08EC0A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1319-4390-425B-AACC-0E6FA1FCA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5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793E-87D5-4A49-814F-DADF08EC0A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1319-4390-425B-AACC-0E6FA1FCA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9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793E-87D5-4A49-814F-DADF08EC0A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1319-4390-425B-AACC-0E6FA1FCA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7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793E-87D5-4A49-814F-DADF08EC0A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1319-4390-425B-AACC-0E6FA1FCA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1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793E-87D5-4A49-814F-DADF08EC0A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1319-4390-425B-AACC-0E6FA1FCA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3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793E-87D5-4A49-814F-DADF08EC0A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1319-4390-425B-AACC-0E6FA1FCA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793E-87D5-4A49-814F-DADF08EC0A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1319-4390-425B-AACC-0E6FA1FCA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7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793E-87D5-4A49-814F-DADF08EC0A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1319-4390-425B-AACC-0E6FA1FCA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B793E-87D5-4A49-814F-DADF08EC0A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E1319-4390-425B-AACC-0E6FA1FCA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4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91626" y="457200"/>
            <a:ext cx="7772400" cy="192405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Mayor’s Office</a:t>
            </a:r>
            <a:endParaRPr lang="en-US" sz="5400" dirty="0"/>
          </a:p>
        </p:txBody>
      </p:sp>
      <p:pic>
        <p:nvPicPr>
          <p:cNvPr id="1027" name="Picture 3" descr="C:\Users\quentin-h\Desktop\MayoralPixs\may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594022" cy="32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133600"/>
            <a:ext cx="815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E6093"/>
                </a:solidFill>
              </a:rPr>
              <a:t>Strategic Goal </a:t>
            </a:r>
            <a:r>
              <a:rPr lang="en-US" sz="2400" b="1" dirty="0">
                <a:solidFill>
                  <a:srgbClr val="4E6093"/>
                </a:solidFill>
              </a:rPr>
              <a:t>4:  Enhance the image of Waterloo and the City </a:t>
            </a:r>
            <a:r>
              <a:rPr lang="en-US" sz="2400" b="1" dirty="0" smtClean="0">
                <a:solidFill>
                  <a:srgbClr val="4E6093"/>
                </a:solidFill>
              </a:rPr>
              <a:t>to </a:t>
            </a:r>
            <a:r>
              <a:rPr lang="en-US" sz="2400" b="1" dirty="0">
                <a:solidFill>
                  <a:srgbClr val="4E6093"/>
                </a:solidFill>
              </a:rPr>
              <a:t>residents and businesses inside and outside </a:t>
            </a:r>
            <a:r>
              <a:rPr lang="en-US" sz="2400" b="1" dirty="0" smtClean="0">
                <a:solidFill>
                  <a:srgbClr val="4E6093"/>
                </a:solidFill>
              </a:rPr>
              <a:t>of </a:t>
            </a:r>
            <a:r>
              <a:rPr lang="en-US" sz="2400" b="1" dirty="0">
                <a:solidFill>
                  <a:srgbClr val="4E6093"/>
                </a:solidFill>
              </a:rPr>
              <a:t>the community. </a:t>
            </a:r>
            <a:endParaRPr lang="en-US" sz="2400" b="1" dirty="0" smtClean="0">
              <a:solidFill>
                <a:srgbClr val="4E6093"/>
              </a:solidFill>
            </a:endParaRPr>
          </a:p>
          <a:p>
            <a:endParaRPr lang="en-US" b="1" dirty="0" smtClean="0">
              <a:solidFill>
                <a:srgbClr val="4E6093"/>
              </a:solidFill>
            </a:endParaRPr>
          </a:p>
          <a:p>
            <a:r>
              <a:rPr lang="en-US" b="1" i="1" dirty="0"/>
              <a:t>Strategy 4.1:  </a:t>
            </a:r>
            <a:r>
              <a:rPr lang="en-US" i="1" dirty="0"/>
              <a:t>Establish a City marketing and communications team responsible for promoting the City of Waterloo, its departments, services and programs</a:t>
            </a:r>
            <a:r>
              <a:rPr lang="en-US" i="1" dirty="0" smtClean="0"/>
              <a:t>.</a:t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b="1" i="1" dirty="0"/>
              <a:t>Strategy 4.2:  </a:t>
            </a:r>
            <a:r>
              <a:rPr lang="en-US" i="1" dirty="0"/>
              <a:t>Develop a marketing and communications plan for the City of Waterloo targeting residents and businesses.</a:t>
            </a:r>
          </a:p>
          <a:p>
            <a:endParaRPr lang="en-US" i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263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05800" cy="805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City Communication &amp; Marketing Plan – </a:t>
            </a:r>
            <a:endParaRPr lang="en-US" sz="1600" b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Communications Committee:  </a:t>
            </a:r>
            <a:r>
              <a:rPr lang="en-US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Waterloo Image Team:  Main Street, Waterloo Schools, Experience Waterloo, Waterloo Center for the Arts, and Hawkeye Community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</a:t>
            </a:r>
            <a:endParaRPr lang="en-US" sz="3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Public Relations:</a:t>
            </a:r>
            <a:r>
              <a:rPr lang="en-US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 51 Press Releases, Spring 8 Week Residents Academy/ Fall 2 Day Residents Academy, 7 - Mayor’s Coffee’s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b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Economic </a:t>
            </a:r>
            <a:r>
              <a:rPr lang="en-US" sz="1600" b="1" dirty="0"/>
              <a:t>Development </a:t>
            </a:r>
            <a:r>
              <a:rPr lang="en-US" sz="1600" b="1" dirty="0" smtClean="0"/>
              <a:t>Marketing </a:t>
            </a:r>
            <a:r>
              <a:rPr lang="en-US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–Development Update x4,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b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Departments:  </a:t>
            </a:r>
            <a:r>
              <a:rPr lang="en-US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Assisted Community Development  with Lead Grant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Apply </a:t>
            </a:r>
            <a:r>
              <a:rPr lang="en-US" sz="1600" b="1" dirty="0"/>
              <a:t>for awards &amp; </a:t>
            </a:r>
            <a:r>
              <a:rPr lang="en-US" sz="1600" b="1" dirty="0" smtClean="0"/>
              <a:t>recognitions</a:t>
            </a:r>
            <a:r>
              <a:rPr lang="en-US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16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Grand Crossing Award </a:t>
            </a:r>
            <a:r>
              <a:rPr lang="en-US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Applications x2, Commercial – Jefferson Street Scape Application &amp; Video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Special Events: </a:t>
            </a:r>
            <a:r>
              <a:rPr lang="en-US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Produced State of the City, Mayor’s Fireworks, City Staff Strategic Planning Session &amp; Retreat, Youth City Council Inaugural Event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Assists with website maintenance and </a:t>
            </a:r>
            <a:r>
              <a:rPr lang="en-US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Advises &amp; Assists </a:t>
            </a:r>
            <a:r>
              <a:rPr lang="en-US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Daily Communications </a:t>
            </a:r>
            <a:r>
              <a:rPr lang="en-US" sz="16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on Hot Topics, </a:t>
            </a:r>
            <a:r>
              <a:rPr lang="en-US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Special </a:t>
            </a:r>
            <a:r>
              <a:rPr lang="en-US" sz="16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Initiatives, Events, and Public </a:t>
            </a:r>
            <a:r>
              <a:rPr lang="en-US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8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1600" y="6248400"/>
            <a:ext cx="19812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r="29448"/>
          <a:stretch/>
        </p:blipFill>
        <p:spPr bwMode="auto">
          <a:xfrm>
            <a:off x="735569" y="2169522"/>
            <a:ext cx="1855231" cy="1912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3" t="2980" r="17725"/>
          <a:stretch/>
        </p:blipFill>
        <p:spPr bwMode="auto">
          <a:xfrm>
            <a:off x="3125513" y="2188991"/>
            <a:ext cx="2514600" cy="1982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30" name="Picture 6" descr="Social twitter Icon | Small &amp; Flat Iconset | pao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02" y="2728469"/>
            <a:ext cx="794654" cy="794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dd facebook icon to desktop - Video Search Engine at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51" y="2641797"/>
            <a:ext cx="886949" cy="886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419600"/>
            <a:ext cx="2208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2,375 followers</a:t>
            </a:r>
          </a:p>
          <a:p>
            <a:r>
              <a:rPr lang="en-US" b="1" dirty="0" smtClean="0"/>
              <a:t>+ 1,226 over last year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58912" y="4419600"/>
            <a:ext cx="2208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281 followers</a:t>
            </a:r>
          </a:p>
          <a:p>
            <a:r>
              <a:rPr lang="en-US" b="1" dirty="0" smtClean="0"/>
              <a:t>+183 over last year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3490" r="1290"/>
          <a:stretch/>
        </p:blipFill>
        <p:spPr bwMode="auto">
          <a:xfrm>
            <a:off x="5867400" y="2245342"/>
            <a:ext cx="2971800" cy="1819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49056" y="4343400"/>
            <a:ext cx="251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369,448 </a:t>
            </a:r>
            <a:r>
              <a:rPr lang="en-US" b="1" dirty="0"/>
              <a:t>page views</a:t>
            </a:r>
          </a:p>
          <a:p>
            <a:r>
              <a:rPr lang="en-US" b="1" dirty="0" smtClean="0"/>
              <a:t>+ 113878 over last year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70451" y="609600"/>
            <a:ext cx="63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SOCIAL MEDIA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526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4800" b="1" dirty="0" smtClean="0"/>
              <a:t>MISSION OF </a:t>
            </a:r>
          </a:p>
          <a:p>
            <a:pPr marL="0" indent="0">
              <a:buNone/>
            </a:pPr>
            <a:r>
              <a:rPr lang="en-US" sz="4800" b="1" dirty="0"/>
              <a:t>	</a:t>
            </a:r>
            <a:r>
              <a:rPr lang="en-US" sz="4800" b="1" dirty="0" smtClean="0"/>
              <a:t> THE MAYOR’S OFFICE</a:t>
            </a:r>
            <a:endParaRPr lang="en-US" sz="4800" b="1" dirty="0"/>
          </a:p>
        </p:txBody>
      </p:sp>
      <p:pic>
        <p:nvPicPr>
          <p:cNvPr id="2050" name="Picture 2" descr="C:\Users\quentin-h\Desktop\Pictures\FloodPixs\IMG_4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13144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quentin-h\Desktop\Pictures\image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1844999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quentin-h\Desktop\IMG_13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quentin-h\Desktop\New folder (3)\IMG_33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1727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2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 of the 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Run a multi-million dollar, taxpayer-funded government entity for the citizens of Waterloo.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Chief </a:t>
            </a:r>
            <a:r>
              <a:rPr lang="en-US" sz="2400" dirty="0"/>
              <a:t>Operations Officer over 500+ employees.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Direct </a:t>
            </a:r>
            <a:r>
              <a:rPr lang="en-US" sz="2400" dirty="0"/>
              <a:t>Report for all department </a:t>
            </a:r>
            <a:r>
              <a:rPr lang="en-US" sz="2400" dirty="0" smtClean="0"/>
              <a:t>heads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200" dirty="0"/>
              <a:t>“The mayor is the chief executive officer of the city and presiding officer of the council. Except for the supervisory duties which have been delegated by law to a city manager, the mayor shall supervise all city officers and departments.” – State of Iowa Code</a:t>
            </a:r>
          </a:p>
        </p:txBody>
      </p:sp>
    </p:spTree>
    <p:extLst>
      <p:ext uri="{BB962C8B-B14F-4D97-AF65-F5344CB8AC3E}">
        <p14:creationId xmlns:p14="http://schemas.microsoft.com/office/powerpoint/2010/main" val="93285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077200" cy="4800600"/>
          </a:xfrm>
        </p:spPr>
      </p:pic>
    </p:spTree>
    <p:extLst>
      <p:ext uri="{BB962C8B-B14F-4D97-AF65-F5344CB8AC3E}">
        <p14:creationId xmlns:p14="http://schemas.microsoft.com/office/powerpoint/2010/main" val="199987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Presiding Officer of the City </a:t>
            </a:r>
            <a:r>
              <a:rPr lang="en-US" dirty="0" smtClean="0"/>
              <a:t>Council</a:t>
            </a:r>
          </a:p>
          <a:p>
            <a:r>
              <a:rPr lang="en-US" dirty="0" smtClean="0"/>
              <a:t>Ceremonial Representative of the City</a:t>
            </a:r>
          </a:p>
          <a:p>
            <a:pPr lvl="1"/>
            <a:r>
              <a:rPr lang="en-US" dirty="0" smtClean="0"/>
              <a:t>Ribbon Cuttings:	25</a:t>
            </a:r>
          </a:p>
          <a:p>
            <a:pPr lvl="1"/>
            <a:r>
              <a:rPr lang="en-US" dirty="0" smtClean="0"/>
              <a:t>Public Appearance Request:	125 </a:t>
            </a:r>
          </a:p>
          <a:p>
            <a:pPr lvl="1"/>
            <a:r>
              <a:rPr lang="en-US" dirty="0" smtClean="0"/>
              <a:t>Speaking Requests:	100</a:t>
            </a:r>
          </a:p>
          <a:p>
            <a:pPr lvl="1"/>
            <a:r>
              <a:rPr lang="en-US" dirty="0" smtClean="0"/>
              <a:t>Media Interviews &amp; Reoccurring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Segments: 	75</a:t>
            </a:r>
          </a:p>
          <a:p>
            <a:pPr marL="457200" lvl="1" indent="0">
              <a:buNone/>
            </a:pPr>
            <a:r>
              <a:rPr lang="en-US" dirty="0" smtClean="0"/>
              <a:t>-Mayoral Outreach:	25	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2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Boards, Committees,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/>
              <a:t>U.S. Conference of Mayors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National League of Cities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Future Ready Iowa Alliance (by Governor </a:t>
            </a:r>
            <a:r>
              <a:rPr lang="en-US" sz="1400" dirty="0" smtClean="0"/>
              <a:t>Reynolds)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Iowa Dept. of Aging Board </a:t>
            </a: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400" dirty="0" smtClean="0"/>
              <a:t>Iowa </a:t>
            </a:r>
            <a:r>
              <a:rPr lang="en-US" sz="1400" dirty="0"/>
              <a:t>League of </a:t>
            </a:r>
            <a:r>
              <a:rPr lang="en-US" sz="1400" dirty="0" smtClean="0"/>
              <a:t>Cities Executive Committee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Iowa League of Cities’ Legislative Committee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Iowa Workforce Development Minority Communities </a:t>
            </a:r>
            <a:r>
              <a:rPr lang="en-US" sz="1400" dirty="0" smtClean="0"/>
              <a:t>Board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Iowa State Workforce Committee 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INRCOG </a:t>
            </a:r>
            <a:r>
              <a:rPr lang="en-US" sz="1400" dirty="0"/>
              <a:t>Board &amp; Executive Committee Greater Cedar Valley Alliance &amp; Chamber Board </a:t>
            </a:r>
            <a:r>
              <a:rPr lang="en-US" sz="1400" dirty="0" err="1"/>
              <a:t>ExOfficio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Leader Valley Council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Regional Innovation and Entrepreneurship Team Member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Regional Workforce Development Board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Black Hawk County Conference Board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Black Hawk County Emergency Management Agency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Black Hawk County Share Services Committee Cedar Valley Coalition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Community Foundation’s Metro Funders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Future Ready Cedar Valley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UNI Strategic Plan Implementation Team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Waterloo Youth Jobs Initiative</a:t>
            </a:r>
          </a:p>
        </p:txBody>
      </p:sp>
    </p:spTree>
    <p:extLst>
      <p:ext uri="{BB962C8B-B14F-4D97-AF65-F5344CB8AC3E}">
        <p14:creationId xmlns:p14="http://schemas.microsoft.com/office/powerpoint/2010/main" val="382426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Executive Secretary 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to the Mayor </a:t>
            </a:r>
            <a:r>
              <a:rPr lang="en-US" sz="3600" dirty="0" smtClean="0"/>
              <a:t>–  Michelle </a:t>
            </a:r>
            <a:r>
              <a:rPr lang="en-US" sz="3600" dirty="0" err="1" smtClean="0"/>
              <a:t>Westphal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367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44196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Depending on if there is a crisis, calls can range anywhere from 30 to over 60 per day.</a:t>
            </a:r>
          </a:p>
          <a:p>
            <a:r>
              <a:rPr lang="en-US" dirty="0" smtClean="0"/>
              <a:t>Provide </a:t>
            </a:r>
            <a:r>
              <a:rPr lang="en-US" dirty="0"/>
              <a:t>confidential assistance to the Mayor.</a:t>
            </a:r>
          </a:p>
          <a:p>
            <a:r>
              <a:rPr lang="en-US" dirty="0" smtClean="0"/>
              <a:t>Screen </a:t>
            </a:r>
            <a:r>
              <a:rPr lang="en-US" dirty="0"/>
              <a:t>phone calls and visitors to the Mayor’s office.</a:t>
            </a:r>
          </a:p>
          <a:p>
            <a:r>
              <a:rPr lang="en-US" dirty="0" smtClean="0"/>
              <a:t>Screen </a:t>
            </a:r>
            <a:r>
              <a:rPr lang="en-US" dirty="0"/>
              <a:t>phone calls and visitors to the Legal Dept.</a:t>
            </a:r>
          </a:p>
          <a:p>
            <a:r>
              <a:rPr lang="en-US" dirty="0" smtClean="0"/>
              <a:t>Assist </a:t>
            </a:r>
            <a:r>
              <a:rPr lang="en-US" dirty="0"/>
              <a:t>citizens by directing toward the appropriate department or agency (walk-ins or on phone).</a:t>
            </a:r>
          </a:p>
          <a:p>
            <a:r>
              <a:rPr lang="en-US" dirty="0" smtClean="0"/>
              <a:t>Research </a:t>
            </a:r>
            <a:r>
              <a:rPr lang="en-US" dirty="0"/>
              <a:t>and/or follow-up on citizen complaints/requests.</a:t>
            </a:r>
          </a:p>
          <a:p>
            <a:r>
              <a:rPr lang="en-US" dirty="0" smtClean="0"/>
              <a:t>Keep </a:t>
            </a:r>
            <a:r>
              <a:rPr lang="en-US" dirty="0"/>
              <a:t>Mayor’s calendar--schedule meetings internal and external.</a:t>
            </a:r>
          </a:p>
          <a:p>
            <a:r>
              <a:rPr lang="en-US" dirty="0" smtClean="0"/>
              <a:t>Boards </a:t>
            </a:r>
            <a:r>
              <a:rPr lang="en-US" dirty="0"/>
              <a:t>and commissions: Keep listing current; send updates to website staff; receipt and route applications to appropriate departments; gender compliance; monthly send openings to League of Women Voters for Courier publication.</a:t>
            </a:r>
          </a:p>
          <a:p>
            <a:r>
              <a:rPr lang="en-US" dirty="0" smtClean="0"/>
              <a:t>Send </a:t>
            </a:r>
            <a:r>
              <a:rPr lang="en-US" dirty="0"/>
              <a:t>press releases.</a:t>
            </a:r>
          </a:p>
          <a:p>
            <a:r>
              <a:rPr lang="en-US" dirty="0" smtClean="0"/>
              <a:t>Facilitate </a:t>
            </a:r>
            <a:r>
              <a:rPr lang="en-US" dirty="0"/>
              <a:t>block party requests.</a:t>
            </a:r>
          </a:p>
          <a:p>
            <a:r>
              <a:rPr lang="en-US" dirty="0" smtClean="0"/>
              <a:t>Budget</a:t>
            </a:r>
            <a:r>
              <a:rPr lang="en-US" dirty="0"/>
              <a:t>: Work with annual budgeting process; accounts payable</a:t>
            </a:r>
          </a:p>
          <a:p>
            <a:r>
              <a:rPr lang="en-US" dirty="0" smtClean="0"/>
              <a:t>Facilitate </a:t>
            </a:r>
            <a:r>
              <a:rPr lang="en-US" dirty="0"/>
              <a:t>30yr plaque presentations at Council</a:t>
            </a:r>
          </a:p>
          <a:p>
            <a:r>
              <a:rPr lang="en-US" dirty="0" smtClean="0"/>
              <a:t>Facilitate </a:t>
            </a:r>
            <a:r>
              <a:rPr lang="en-US" dirty="0"/>
              <a:t>invocations schedule</a:t>
            </a:r>
          </a:p>
          <a:p>
            <a:r>
              <a:rPr lang="en-US" dirty="0" smtClean="0"/>
              <a:t>Compose </a:t>
            </a:r>
            <a:r>
              <a:rPr lang="en-US" dirty="0"/>
              <a:t>correspondence/emails</a:t>
            </a:r>
          </a:p>
          <a:p>
            <a:r>
              <a:rPr lang="en-US" dirty="0" smtClean="0"/>
              <a:t>Routine </a:t>
            </a:r>
            <a:r>
              <a:rPr lang="en-US" dirty="0"/>
              <a:t>secretarial duties</a:t>
            </a:r>
          </a:p>
        </p:txBody>
      </p:sp>
    </p:spTree>
    <p:extLst>
      <p:ext uri="{BB962C8B-B14F-4D97-AF65-F5344CB8AC3E}">
        <p14:creationId xmlns:p14="http://schemas.microsoft.com/office/powerpoint/2010/main" val="110038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Communications Director</a:t>
            </a:r>
            <a:r>
              <a:rPr lang="en-US" sz="1800" dirty="0" smtClean="0"/>
              <a:t> </a:t>
            </a:r>
            <a:r>
              <a:rPr lang="en-US" sz="2000" dirty="0" smtClean="0"/>
              <a:t>(part time)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114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Wendy Bowman</a:t>
            </a:r>
            <a:endParaRPr lang="en-US" sz="3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99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ty of Waterloo">
      <a:dk1>
        <a:srgbClr val="4E6093"/>
      </a:dk1>
      <a:lt1>
        <a:srgbClr val="595959"/>
      </a:lt1>
      <a:dk2>
        <a:srgbClr val="1F497D"/>
      </a:dk2>
      <a:lt2>
        <a:srgbClr val="EEECE1"/>
      </a:lt2>
      <a:accent1>
        <a:srgbClr val="262626"/>
      </a:accent1>
      <a:accent2>
        <a:srgbClr val="C6D9F0"/>
      </a:accent2>
      <a:accent3>
        <a:srgbClr val="3F3F3F"/>
      </a:accent3>
      <a:accent4>
        <a:srgbClr val="7F7F7F"/>
      </a:accent4>
      <a:accent5>
        <a:srgbClr val="548DD4"/>
      </a:accent5>
      <a:accent6>
        <a:srgbClr val="F79646"/>
      </a:accent6>
      <a:hlink>
        <a:srgbClr val="F79646"/>
      </a:hlink>
      <a:folHlink>
        <a:srgbClr val="974806"/>
      </a:folHlink>
    </a:clrScheme>
    <a:fontScheme name="City of Waterl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19788</TotalTime>
  <Words>582</Words>
  <Application>Microsoft Office PowerPoint</Application>
  <PresentationFormat>On-screen Show (4:3)</PresentationFormat>
  <Paragraphs>97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Mayor’s Office</vt:lpstr>
      <vt:lpstr>PowerPoint Presentation</vt:lpstr>
      <vt:lpstr>CEO of the City </vt:lpstr>
      <vt:lpstr>PowerPoint Presentation</vt:lpstr>
      <vt:lpstr>PowerPoint Presentation</vt:lpstr>
      <vt:lpstr>Boards, Committees, Etc</vt:lpstr>
      <vt:lpstr>PowerPoint Presentation</vt:lpstr>
      <vt:lpstr>PowerPoint Presentation</vt:lpstr>
      <vt:lpstr>Communications Director (part time)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Ben Rendall</dc:creator>
  <cp:lastModifiedBy>ALO</cp:lastModifiedBy>
  <cp:revision>189</cp:revision>
  <cp:lastPrinted>2019-02-04T19:38:50Z</cp:lastPrinted>
  <dcterms:created xsi:type="dcterms:W3CDTF">2016-12-14T20:00:51Z</dcterms:created>
  <dcterms:modified xsi:type="dcterms:W3CDTF">2019-04-04T14:21:21Z</dcterms:modified>
</cp:coreProperties>
</file>